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4"/>
  </p:notesMasterIdLst>
  <p:handoutMasterIdLst>
    <p:handoutMasterId r:id="rId15"/>
  </p:handoutMasterIdLst>
  <p:sldIdLst>
    <p:sldId id="256" r:id="rId2"/>
    <p:sldId id="431" r:id="rId3"/>
    <p:sldId id="430" r:id="rId4"/>
    <p:sldId id="422" r:id="rId5"/>
    <p:sldId id="423" r:id="rId6"/>
    <p:sldId id="424" r:id="rId7"/>
    <p:sldId id="425" r:id="rId8"/>
    <p:sldId id="426" r:id="rId9"/>
    <p:sldId id="427" r:id="rId10"/>
    <p:sldId id="428" r:id="rId11"/>
    <p:sldId id="429" r:id="rId12"/>
    <p:sldId id="35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BR" initials="CBR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88" autoAdjust="0"/>
    <p:restoredTop sz="94660"/>
  </p:normalViewPr>
  <p:slideViewPr>
    <p:cSldViewPr snapToGrid="0" snapToObjects="1">
      <p:cViewPr>
        <p:scale>
          <a:sx n="50" d="100"/>
          <a:sy n="50" d="100"/>
        </p:scale>
        <p:origin x="-2028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TESOL 110 - Crystal Young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76AA0-96F4-4278-AB80-585CAFD17815}" type="datetimeFigureOut">
              <a:rPr lang="en-US" smtClean="0"/>
              <a:pPr/>
              <a:t>9/20/2011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645659-A645-488A-8923-AA2841742C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78119629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TESOL 110 - Crystal Young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A79BD4-3FB5-4CED-9548-749276FD0113}" type="datetimeFigureOut">
              <a:rPr lang="en-US" smtClean="0"/>
              <a:pPr/>
              <a:t>9/20/2011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45AC0-CB80-4998-972C-FCD92145D7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8517257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45AC0-CB80-4998-972C-FCD92145D7B9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TESOL 110 - Crystal Young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07365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0FEAFEE-1047-4195-BD1B-A28126F6AEA0}" type="datetime4">
              <a:rPr lang="en-US" smtClean="0"/>
              <a:pPr/>
              <a:t>September 20, 2011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crystalanneyoung@gmail.com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75A4B-7A5B-42FD-B62B-714EB19DEC9D}" type="datetime4">
              <a:rPr lang="en-US" smtClean="0"/>
              <a:pPr/>
              <a:t>September 20, 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951C0-1FF1-46A1-9588-22207E96FC8A}" type="datetime4">
              <a:rPr lang="en-US" smtClean="0"/>
              <a:pPr/>
              <a:t>September 20, 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7F09-BFE9-4222-B010-82C88DF94829}" type="datetime4">
              <a:rPr lang="en-US" smtClean="0"/>
              <a:pPr/>
              <a:t>September 20, 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ECAF-0642-4896-A6D9-7CA27E97E27D}" type="datetime4">
              <a:rPr lang="en-US" smtClean="0"/>
              <a:pPr/>
              <a:t>September 20, 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02E1A-A163-4292-8E30-067F699545B2}" type="datetime4">
              <a:rPr lang="en-US" smtClean="0"/>
              <a:pPr/>
              <a:t>September 20, 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CDF5-4E2B-4745-B10D-1978284D7B23}" type="datetime4">
              <a:rPr lang="en-US" smtClean="0"/>
              <a:pPr/>
              <a:t>September 20, 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AC1F0-C4A2-4A0A-BC40-370C024F6B80}" type="datetime4">
              <a:rPr lang="en-US" smtClean="0"/>
              <a:pPr/>
              <a:t>September 20, 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397A1-04CD-46EE-8EF0-44DC98932B52}" type="datetime4">
              <a:rPr lang="en-US" smtClean="0"/>
              <a:pPr/>
              <a:t>September 20, 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7000A-B3A5-40F7-8B69-23F86EC0C309}" type="datetime4">
              <a:rPr lang="en-US" smtClean="0"/>
              <a:pPr/>
              <a:t>September 20, 2011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F584A-9D5F-40BF-9AEA-33B252894061}" type="datetime4">
              <a:rPr lang="en-US" smtClean="0"/>
              <a:pPr/>
              <a:t>September 20, 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6C24ACC-05EC-40B5-95D6-0730F0E6FB24}" type="datetime4">
              <a:rPr lang="en-US" smtClean="0"/>
              <a:pPr/>
              <a:t>September 20, 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crystalanneyoung@gmail.com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aei.uoregon.ed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rdiscovery.com/web/world-war-2/ww2-focus/figureheads/winston-churchill/" TargetMode="External"/><Relationship Id="rId7" Type="http://schemas.openxmlformats.org/officeDocument/2006/relationships/hyperlink" Target="http://www.youtube.com/watch?v=MkTw3_PmKtc&amp;feature=related" TargetMode="External"/><Relationship Id="rId2" Type="http://schemas.openxmlformats.org/officeDocument/2006/relationships/hyperlink" Target="http://www.pages.drexel.edu/~ina22/+301W/$301W-Cast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obelprize.org/nobel_prizes/literature/laureates/1953/churchill-bio.html" TargetMode="External"/><Relationship Id="rId5" Type="http://schemas.openxmlformats.org/officeDocument/2006/relationships/hyperlink" Target="http://www.winstonchurchill.org/" TargetMode="External"/><Relationship Id="rId4" Type="http://schemas.openxmlformats.org/officeDocument/2006/relationships/hyperlink" Target="http://en.wikipedia.org/wiki/Winston_Churchil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MkTw3_PmKtc&amp;feature=related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RWG 6D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Crystal Young</a:t>
            </a:r>
          </a:p>
          <a:p>
            <a:r>
              <a:rPr lang="en-US" dirty="0" smtClean="0"/>
              <a:t>Friday, July 22</a:t>
            </a:r>
            <a:r>
              <a:rPr lang="en-US" baseline="30000" dirty="0" smtClean="0"/>
              <a:t>nd</a:t>
            </a:r>
            <a:r>
              <a:rPr lang="en-US" dirty="0" smtClean="0"/>
              <a:t>, 2011</a:t>
            </a:r>
          </a:p>
          <a:p>
            <a:r>
              <a:rPr lang="en-US" dirty="0" smtClean="0"/>
              <a:t>University of Oregon – </a:t>
            </a:r>
            <a:r>
              <a:rPr lang="en-US" dirty="0" smtClean="0">
                <a:hlinkClick r:id="rId3"/>
              </a:rPr>
              <a:t>American English Institute</a:t>
            </a:r>
            <a:endParaRPr lang="en-US" dirty="0" smtClean="0"/>
          </a:p>
          <a:p>
            <a:r>
              <a:rPr lang="en-US" dirty="0" smtClean="0"/>
              <a:t>McKenzie #122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0561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5807" y="1027664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/>
              <a:t>Speed Read 3A </a:t>
            </a:r>
            <a:br>
              <a:rPr lang="en-US" sz="3200" b="1" dirty="0" smtClean="0"/>
            </a:br>
            <a:r>
              <a:rPr lang="en-US" sz="3200" b="1" i="1" dirty="0" smtClean="0"/>
              <a:t>Winston Churchill – </a:t>
            </a:r>
            <a:r>
              <a:rPr lang="en-US" sz="3200" b="1" dirty="0" smtClean="0"/>
              <a:t>Understanding Ideas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5807" y="2305050"/>
            <a:ext cx="7091083" cy="3802848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10. Calling Churchill a genius without judgment meant that Churchill </a:t>
            </a:r>
            <a:endParaRPr lang="en-US" sz="2000" b="1" dirty="0">
              <a:solidFill>
                <a:srgbClr val="0070C0"/>
              </a:solidFill>
            </a:endParaRPr>
          </a:p>
          <a:p>
            <a:pPr marL="525780" indent="-457200">
              <a:buAutoNum type="alphaLcPeriod"/>
            </a:pPr>
            <a:r>
              <a:rPr lang="en-US" sz="2000" b="1" dirty="0">
                <a:solidFill>
                  <a:srgbClr val="0070C0"/>
                </a:solidFill>
              </a:rPr>
              <a:t>l</a:t>
            </a:r>
            <a:r>
              <a:rPr lang="en-US" sz="2000" b="1" dirty="0" smtClean="0">
                <a:solidFill>
                  <a:srgbClr val="0070C0"/>
                </a:solidFill>
              </a:rPr>
              <a:t>acked common sense.</a:t>
            </a:r>
          </a:p>
          <a:p>
            <a:pPr marL="525780" indent="-457200">
              <a:buAutoNum type="alphaLcPeriod"/>
            </a:pPr>
            <a:r>
              <a:rPr lang="en-US" sz="2000" b="1" dirty="0">
                <a:solidFill>
                  <a:srgbClr val="0070C0"/>
                </a:solidFill>
              </a:rPr>
              <a:t>w</a:t>
            </a:r>
            <a:r>
              <a:rPr lang="en-US" sz="2000" b="1" dirty="0" smtClean="0">
                <a:solidFill>
                  <a:srgbClr val="0070C0"/>
                </a:solidFill>
              </a:rPr>
              <a:t>as too smart.</a:t>
            </a:r>
            <a:endParaRPr lang="en-US" sz="2000" b="1" dirty="0">
              <a:solidFill>
                <a:srgbClr val="0070C0"/>
              </a:solidFill>
            </a:endParaRPr>
          </a:p>
          <a:p>
            <a:pPr marL="525780" indent="-457200">
              <a:buAutoNum type="alphaLcPeriod"/>
            </a:pPr>
            <a:r>
              <a:rPr lang="en-US" sz="2000" b="1" dirty="0">
                <a:solidFill>
                  <a:srgbClr val="0070C0"/>
                </a:solidFill>
              </a:rPr>
              <a:t>w</a:t>
            </a:r>
            <a:r>
              <a:rPr lang="en-US" sz="2000" b="1" dirty="0" smtClean="0">
                <a:solidFill>
                  <a:srgbClr val="0070C0"/>
                </a:solidFill>
              </a:rPr>
              <a:t>as cowardly.		</a:t>
            </a:r>
            <a:r>
              <a:rPr lang="en-US" sz="2000" b="1" dirty="0" smtClean="0">
                <a:solidFill>
                  <a:schemeClr val="accent3"/>
                </a:solidFill>
              </a:rPr>
              <a:t>Explain your answers.</a:t>
            </a:r>
            <a:endParaRPr lang="en-US" sz="2000" b="1" dirty="0">
              <a:solidFill>
                <a:schemeClr val="accent3"/>
              </a:solidFill>
            </a:endParaRPr>
          </a:p>
          <a:p>
            <a:pPr marL="68580" indent="0">
              <a:buNone/>
            </a:pPr>
            <a:endParaRPr lang="en-US" sz="2000" b="1" dirty="0" smtClean="0">
              <a:solidFill>
                <a:srgbClr val="0070C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 rot="10800000" flipV="1">
            <a:off x="995807" y="2981960"/>
            <a:ext cx="487680" cy="39624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913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090" y="322814"/>
            <a:ext cx="7024744" cy="1143000"/>
          </a:xfrm>
        </p:spPr>
        <p:txBody>
          <a:bodyPr/>
          <a:lstStyle/>
          <a:p>
            <a:r>
              <a:rPr lang="en-US" b="1" dirty="0" smtClean="0"/>
              <a:t>To Learn More . . . Search</a:t>
            </a:r>
            <a:r>
              <a:rPr lang="en-US" b="1" dirty="0"/>
              <a:t>:</a:t>
            </a:r>
            <a:r>
              <a:rPr lang="en-US" b="1" dirty="0" smtClean="0"/>
              <a:t> 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92" y="1671853"/>
            <a:ext cx="2023557" cy="118567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93" y="3246429"/>
            <a:ext cx="2023556" cy="118567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92" y="4703230"/>
            <a:ext cx="2023557" cy="118567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14800" y="2033858"/>
            <a:ext cx="2952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Wikipedia.org</a:t>
            </a:r>
            <a:endParaRPr 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114800" y="3608434"/>
            <a:ext cx="3420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Winstonchurchill.org</a:t>
            </a:r>
            <a:endParaRPr 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114800" y="5065235"/>
            <a:ext cx="2952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Nobelprize.org</a:t>
            </a:r>
            <a:endParaRPr lang="en-US" sz="2400" b="1" dirty="0"/>
          </a:p>
        </p:txBody>
      </p:sp>
    </p:spTree>
    <p:extLst>
      <p:ext uri="{BB962C8B-B14F-4D97-AF65-F5344CB8AC3E}">
        <p14:creationId xmlns="" xmlns:p14="http://schemas.microsoft.com/office/powerpoint/2010/main" val="80813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Images &amp; Sites Used in Today’s Lesson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1900" dirty="0" smtClean="0">
                <a:hlinkClick r:id="rId2"/>
              </a:rPr>
              <a:t>http://www.pages.drexel.edu/~ina22/+301W/$301W-Cast.html</a:t>
            </a:r>
            <a:endParaRPr lang="en-US" sz="1900" dirty="0" smtClean="0"/>
          </a:p>
          <a:p>
            <a:r>
              <a:rPr lang="en-US" sz="1900" dirty="0" smtClean="0">
                <a:hlinkClick r:id="rId3"/>
              </a:rPr>
              <a:t>http://www.yourdiscovery.com/web/world-war-2/ww2-focus/figureheads/winston-churchill/</a:t>
            </a:r>
            <a:endParaRPr lang="en-US" sz="1900" dirty="0" smtClean="0"/>
          </a:p>
          <a:p>
            <a:r>
              <a:rPr lang="en-US" sz="1900" dirty="0" smtClean="0">
                <a:hlinkClick r:id="rId4"/>
              </a:rPr>
              <a:t>http://en.wikipedia.org/wiki/Winston_Churchill</a:t>
            </a:r>
            <a:endParaRPr lang="en-US" sz="1900" dirty="0" smtClean="0"/>
          </a:p>
          <a:p>
            <a:r>
              <a:rPr lang="en-US" sz="1900" dirty="0" smtClean="0">
                <a:hlinkClick r:id="rId5"/>
              </a:rPr>
              <a:t>http://www.winstonchurchill.org/</a:t>
            </a:r>
            <a:endParaRPr lang="en-US" sz="1900" dirty="0" smtClean="0"/>
          </a:p>
          <a:p>
            <a:r>
              <a:rPr lang="en-US" sz="1900" dirty="0" smtClean="0">
                <a:hlinkClick r:id="rId6"/>
              </a:rPr>
              <a:t>http://www.nobelprize.org/nobel_prizes/literature/laureates/1953/churchill-bio.html</a:t>
            </a:r>
            <a:endParaRPr lang="en-US" sz="1900" dirty="0" smtClean="0"/>
          </a:p>
          <a:p>
            <a:r>
              <a:rPr lang="en-US" sz="1900" dirty="0">
                <a:hlinkClick r:id="rId7"/>
              </a:rPr>
              <a:t>http://</a:t>
            </a:r>
            <a:r>
              <a:rPr lang="en-US" sz="1900" dirty="0" smtClean="0">
                <a:hlinkClick r:id="rId7"/>
              </a:rPr>
              <a:t>www.youtube.com/watch?v=MkTw3_PmKtc&amp;feature=related</a:t>
            </a:r>
            <a:endParaRPr lang="en-US" sz="1900" dirty="0" smtClean="0"/>
          </a:p>
          <a:p>
            <a:r>
              <a:rPr lang="en-US" sz="1900" dirty="0" smtClean="0"/>
              <a:t>Speed Reading article and questions from AEI RWG6 summer 2011 course materials, at current time original source unknown.</a:t>
            </a:r>
          </a:p>
          <a:p>
            <a:endParaRPr lang="en-US" sz="19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9048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/>
              <a:t>Class Description &amp; Lesson Purpose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Reading, Writing, and Grammar 6 at the American English Institute prepares </a:t>
            </a:r>
            <a:r>
              <a:rPr lang="en-US" b="1" dirty="0">
                <a:solidFill>
                  <a:schemeClr val="tx1"/>
                </a:solidFill>
              </a:rPr>
              <a:t>international students for studying at the University of </a:t>
            </a:r>
            <a:r>
              <a:rPr lang="en-US" b="1" dirty="0" smtClean="0">
                <a:solidFill>
                  <a:schemeClr val="tx1"/>
                </a:solidFill>
              </a:rPr>
              <a:t>Oregon. The RWG6 </a:t>
            </a:r>
            <a:r>
              <a:rPr lang="en-US" b="1" dirty="0">
                <a:solidFill>
                  <a:schemeClr val="tx1"/>
                </a:solidFill>
              </a:rPr>
              <a:t>class meets for 12 hours each week, so this slideshow is only a small part of one day’s lesson.  Normally, a PPT lesson would incorporate all parts: Reading, Writing, and Grammar. </a:t>
            </a:r>
            <a:r>
              <a:rPr lang="en-US" b="1" dirty="0" smtClean="0">
                <a:solidFill>
                  <a:schemeClr val="tx1"/>
                </a:solidFill>
              </a:rPr>
              <a:t>This particular class is made up of two Arabs, many Asians, and one African.  There is also </a:t>
            </a:r>
            <a:r>
              <a:rPr lang="en-US" b="1" dirty="0" smtClean="0">
                <a:solidFill>
                  <a:schemeClr val="tx1"/>
                </a:solidFill>
              </a:rPr>
              <a:t>an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smtClean="0">
                <a:solidFill>
                  <a:schemeClr val="tx1"/>
                </a:solidFill>
              </a:rPr>
              <a:t>equal number of females and males in the classroom.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The purpose of this mini-lesson is to increase the number of words student read per minute through timed (or speed) readings while also practicing reading skills with comprehension questions.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9450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Winston Churchill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en-US" b="1" dirty="0" smtClean="0"/>
              <a:t>Discuss in small groups:</a:t>
            </a:r>
          </a:p>
          <a:p>
            <a:r>
              <a:rPr lang="en-US" b="1" dirty="0" smtClean="0"/>
              <a:t>Who was he?</a:t>
            </a:r>
          </a:p>
          <a:p>
            <a:r>
              <a:rPr lang="en-US" b="1" dirty="0" smtClean="0"/>
              <a:t>Where was he from?</a:t>
            </a:r>
          </a:p>
          <a:p>
            <a:r>
              <a:rPr lang="en-US" b="1" dirty="0" smtClean="0"/>
              <a:t>What did he do?</a:t>
            </a:r>
          </a:p>
          <a:p>
            <a:endParaRPr lang="en-US" b="1" dirty="0" smtClean="0"/>
          </a:p>
          <a:p>
            <a:pPr marL="68580" indent="0">
              <a:buNone/>
            </a:pPr>
            <a:r>
              <a:rPr lang="en-US" b="1" dirty="0" smtClean="0"/>
              <a:t>Can you understand his </a:t>
            </a:r>
            <a:r>
              <a:rPr lang="en-US" b="1" dirty="0" smtClean="0">
                <a:hlinkClick r:id="rId2"/>
              </a:rPr>
              <a:t>famous speech</a:t>
            </a:r>
            <a:r>
              <a:rPr lang="en-US" b="1" dirty="0" smtClean="0"/>
              <a:t>?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7675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5807" y="1027664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Speed Read 3A </a:t>
            </a:r>
            <a:br>
              <a:rPr lang="en-US" b="1" dirty="0" smtClean="0"/>
            </a:br>
            <a:r>
              <a:rPr lang="en-US" b="1" i="1" dirty="0" smtClean="0"/>
              <a:t>Winston Churchill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5807" y="2305050"/>
            <a:ext cx="7091083" cy="3802848"/>
          </a:xfrm>
        </p:spPr>
        <p:txBody>
          <a:bodyPr>
            <a:normAutofit fontScale="85000" lnSpcReduction="20000"/>
          </a:bodyPr>
          <a:lstStyle/>
          <a:p>
            <a:pPr marL="6858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1. Circle the word you are reading when you hear:</a:t>
            </a:r>
          </a:p>
          <a:p>
            <a:r>
              <a:rPr lang="en-US" b="1" dirty="0" smtClean="0"/>
              <a:t>1 minute</a:t>
            </a:r>
          </a:p>
          <a:p>
            <a:r>
              <a:rPr lang="en-US" b="1" dirty="0" smtClean="0"/>
              <a:t>2 minutes</a:t>
            </a:r>
          </a:p>
          <a:p>
            <a:r>
              <a:rPr lang="en-US" b="1" dirty="0" smtClean="0"/>
              <a:t>3 minutes</a:t>
            </a:r>
          </a:p>
          <a:p>
            <a:r>
              <a:rPr lang="en-US" b="1" dirty="0" smtClean="0"/>
              <a:t>4 minutes</a:t>
            </a:r>
          </a:p>
          <a:p>
            <a:r>
              <a:rPr lang="en-US" b="1" dirty="0" smtClean="0"/>
              <a:t>5 minutes</a:t>
            </a:r>
          </a:p>
          <a:p>
            <a:pPr marL="6858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2. Mark how many words you read per minute on your graph.</a:t>
            </a:r>
          </a:p>
          <a:p>
            <a:pPr marL="68580" indent="0">
              <a:buNone/>
            </a:pPr>
            <a:r>
              <a:rPr lang="en-US" b="1" dirty="0">
                <a:solidFill>
                  <a:srgbClr val="0070C0"/>
                </a:solidFill>
              </a:rPr>
              <a:t>3</a:t>
            </a:r>
            <a:r>
              <a:rPr lang="en-US" b="1" dirty="0" smtClean="0">
                <a:solidFill>
                  <a:srgbClr val="0070C0"/>
                </a:solidFill>
              </a:rPr>
              <a:t>. Answer the comprehension questions</a:t>
            </a:r>
          </a:p>
          <a:p>
            <a:pPr marL="6858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4. Be prepared to </a:t>
            </a:r>
            <a:r>
              <a:rPr lang="en-US" b="1" dirty="0" smtClean="0">
                <a:solidFill>
                  <a:schemeClr val="accent3"/>
                </a:solidFill>
              </a:rPr>
              <a:t>explain</a:t>
            </a:r>
            <a:r>
              <a:rPr lang="en-US" b="1" dirty="0" smtClean="0">
                <a:solidFill>
                  <a:srgbClr val="0070C0"/>
                </a:solidFill>
              </a:rPr>
              <a:t> why you chose the answer you chose. 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Or be prepared to </a:t>
            </a:r>
            <a:r>
              <a:rPr lang="en-US" b="1" dirty="0" smtClean="0">
                <a:solidFill>
                  <a:schemeClr val="accent3"/>
                </a:solidFill>
              </a:rPr>
              <a:t>explain</a:t>
            </a:r>
            <a:r>
              <a:rPr lang="en-US" b="1" dirty="0" smtClean="0">
                <a:solidFill>
                  <a:srgbClr val="0070C0"/>
                </a:solidFill>
              </a:rPr>
              <a:t> why the other answers were not good choices.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371600" y="2170664"/>
            <a:ext cx="1181100" cy="5334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5578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5807" y="1027664"/>
            <a:ext cx="7024744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Speed Read 3A </a:t>
            </a:r>
            <a:br>
              <a:rPr lang="en-US" sz="3200" b="1" dirty="0" smtClean="0"/>
            </a:br>
            <a:r>
              <a:rPr lang="en-US" sz="3200" b="1" i="1" dirty="0" smtClean="0"/>
              <a:t>Winston Churchill – </a:t>
            </a:r>
            <a:r>
              <a:rPr lang="en-US" sz="3200" b="1" dirty="0" smtClean="0"/>
              <a:t>Recalling Facts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5807" y="2305050"/>
            <a:ext cx="7091083" cy="3802848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1. Winston Churchill was one of Great Britain’s greatest</a:t>
            </a:r>
          </a:p>
          <a:p>
            <a:pPr marL="525780" indent="-457200">
              <a:buAutoNum type="alphaLcPeriod"/>
            </a:pPr>
            <a:r>
              <a:rPr lang="en-US" sz="2000" b="1" dirty="0" smtClean="0">
                <a:solidFill>
                  <a:srgbClr val="0070C0"/>
                </a:solidFill>
              </a:rPr>
              <a:t>presidents.</a:t>
            </a:r>
          </a:p>
          <a:p>
            <a:pPr marL="525780" indent="-457200">
              <a:buAutoNum type="alphaLcPeriod"/>
            </a:pPr>
            <a:r>
              <a:rPr lang="en-US" sz="2000" b="1" dirty="0" smtClean="0">
                <a:solidFill>
                  <a:srgbClr val="0070C0"/>
                </a:solidFill>
              </a:rPr>
              <a:t>teachers.</a:t>
            </a:r>
          </a:p>
          <a:p>
            <a:pPr marL="525780" indent="-457200">
              <a:buAutoNum type="alphaLcPeriod"/>
            </a:pPr>
            <a:r>
              <a:rPr lang="en-US" sz="2000" b="1" dirty="0" smtClean="0">
                <a:solidFill>
                  <a:srgbClr val="0070C0"/>
                </a:solidFill>
              </a:rPr>
              <a:t>prime ministers.		</a:t>
            </a:r>
            <a:r>
              <a:rPr lang="en-US" sz="2000" b="1" dirty="0" smtClean="0">
                <a:solidFill>
                  <a:schemeClr val="accent3"/>
                </a:solidFill>
              </a:rPr>
              <a:t>Explain your answers.</a:t>
            </a:r>
            <a:endParaRPr lang="en-US" sz="2000" b="1" dirty="0">
              <a:solidFill>
                <a:schemeClr val="accent3"/>
              </a:solidFill>
            </a:endParaRPr>
          </a:p>
          <a:p>
            <a:pPr marL="68580" indent="0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2. Churchill left the army because</a:t>
            </a:r>
          </a:p>
          <a:p>
            <a:pPr marL="525780" indent="-457200">
              <a:buAutoNum type="alphaLcPeriod"/>
            </a:pPr>
            <a:r>
              <a:rPr lang="en-US" sz="2000" b="1" dirty="0" smtClean="0">
                <a:solidFill>
                  <a:srgbClr val="0070C0"/>
                </a:solidFill>
              </a:rPr>
              <a:t>he was tired of fighting wars.</a:t>
            </a:r>
          </a:p>
          <a:p>
            <a:pPr marL="525780" indent="-457200">
              <a:buAutoNum type="alphaLcPeriod"/>
            </a:pPr>
            <a:r>
              <a:rPr lang="en-US" sz="2000" b="1" dirty="0" smtClean="0">
                <a:solidFill>
                  <a:srgbClr val="0070C0"/>
                </a:solidFill>
              </a:rPr>
              <a:t>of his low army salary.</a:t>
            </a:r>
          </a:p>
          <a:p>
            <a:pPr marL="525780" indent="-457200">
              <a:buAutoNum type="alphaLcPeriod"/>
            </a:pPr>
            <a:r>
              <a:rPr lang="en-US" sz="2000" b="1" dirty="0" smtClean="0">
                <a:solidFill>
                  <a:srgbClr val="0070C0"/>
                </a:solidFill>
              </a:rPr>
              <a:t>he wanted to be a writer.</a:t>
            </a:r>
          </a:p>
        </p:txBody>
      </p:sp>
      <p:sp>
        <p:nvSpPr>
          <p:cNvPr id="4" name="Oval 3"/>
          <p:cNvSpPr/>
          <p:nvPr/>
        </p:nvSpPr>
        <p:spPr>
          <a:xfrm rot="10800000" flipV="1">
            <a:off x="995807" y="3474720"/>
            <a:ext cx="487680" cy="39624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 flipV="1">
            <a:off x="995807" y="4577080"/>
            <a:ext cx="487680" cy="39624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990" y="4085864"/>
            <a:ext cx="2347534" cy="9824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5928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5807" y="1027664"/>
            <a:ext cx="7024744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Speed Read 3A </a:t>
            </a:r>
            <a:br>
              <a:rPr lang="en-US" sz="3200" b="1" dirty="0" smtClean="0"/>
            </a:br>
            <a:r>
              <a:rPr lang="en-US" sz="3200" b="1" i="1" dirty="0" smtClean="0"/>
              <a:t>Winston Churchill – </a:t>
            </a:r>
            <a:r>
              <a:rPr lang="en-US" sz="3200" b="1" dirty="0" smtClean="0"/>
              <a:t>Recalling Facts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5807" y="2305050"/>
            <a:ext cx="7091083" cy="3802848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3. Churchill was defeated </a:t>
            </a:r>
          </a:p>
          <a:p>
            <a:pPr marL="525780" indent="-457200">
              <a:buAutoNum type="alphaLcPeriod"/>
            </a:pPr>
            <a:r>
              <a:rPr lang="en-US" sz="2000" b="1" dirty="0" smtClean="0">
                <a:solidFill>
                  <a:srgbClr val="0070C0"/>
                </a:solidFill>
              </a:rPr>
              <a:t>at the battle of Khartoum.</a:t>
            </a:r>
          </a:p>
          <a:p>
            <a:pPr marL="525780" indent="-457200">
              <a:buAutoNum type="alphaLcPeriod"/>
            </a:pPr>
            <a:r>
              <a:rPr lang="en-US" sz="2000" b="1" dirty="0" smtClean="0">
                <a:solidFill>
                  <a:srgbClr val="0070C0"/>
                </a:solidFill>
              </a:rPr>
              <a:t>when he first ran for Parliament.</a:t>
            </a:r>
          </a:p>
          <a:p>
            <a:pPr marL="525780" indent="-457200">
              <a:buAutoNum type="alphaLcPeriod"/>
            </a:pPr>
            <a:r>
              <a:rPr lang="en-US" sz="2000" b="1" dirty="0">
                <a:solidFill>
                  <a:srgbClr val="0070C0"/>
                </a:solidFill>
              </a:rPr>
              <a:t>b</a:t>
            </a:r>
            <a:r>
              <a:rPr lang="en-US" sz="2000" b="1" dirty="0" smtClean="0">
                <a:solidFill>
                  <a:srgbClr val="0070C0"/>
                </a:solidFill>
              </a:rPr>
              <a:t>y poor health.		</a:t>
            </a:r>
            <a:r>
              <a:rPr lang="en-US" sz="2000" b="1" dirty="0" smtClean="0">
                <a:solidFill>
                  <a:schemeClr val="accent3"/>
                </a:solidFill>
              </a:rPr>
              <a:t>Explain your answers.</a:t>
            </a:r>
            <a:endParaRPr lang="en-US" sz="2000" b="1" dirty="0">
              <a:solidFill>
                <a:schemeClr val="accent3"/>
              </a:solidFill>
            </a:endParaRPr>
          </a:p>
          <a:p>
            <a:pPr marL="68580" indent="0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4. Churchill was captured and imprisoned while serving</a:t>
            </a:r>
          </a:p>
          <a:p>
            <a:pPr marL="525780" indent="-457200">
              <a:buAutoNum type="alphaLcPeriod"/>
            </a:pPr>
            <a:r>
              <a:rPr lang="en-US" sz="2000" b="1" dirty="0">
                <a:solidFill>
                  <a:srgbClr val="0070C0"/>
                </a:solidFill>
              </a:rPr>
              <a:t>a</a:t>
            </a:r>
            <a:r>
              <a:rPr lang="en-US" sz="2000" b="1" dirty="0" smtClean="0">
                <a:solidFill>
                  <a:srgbClr val="0070C0"/>
                </a:solidFill>
              </a:rPr>
              <a:t>s a military doctor.</a:t>
            </a:r>
          </a:p>
          <a:p>
            <a:pPr marL="525780" indent="-457200">
              <a:buAutoNum type="alphaLcPeriod"/>
            </a:pPr>
            <a:r>
              <a:rPr lang="en-US" sz="2000" b="1" dirty="0" smtClean="0">
                <a:solidFill>
                  <a:srgbClr val="0070C0"/>
                </a:solidFill>
              </a:rPr>
              <a:t>in the infantry.</a:t>
            </a:r>
          </a:p>
          <a:p>
            <a:pPr marL="525780" indent="-457200">
              <a:buAutoNum type="alphaLcPeriod"/>
            </a:pPr>
            <a:r>
              <a:rPr lang="en-US" sz="2000" b="1" dirty="0">
                <a:solidFill>
                  <a:srgbClr val="0070C0"/>
                </a:solidFill>
              </a:rPr>
              <a:t>a</a:t>
            </a:r>
            <a:r>
              <a:rPr lang="en-US" sz="2000" b="1" dirty="0" smtClean="0">
                <a:solidFill>
                  <a:srgbClr val="0070C0"/>
                </a:solidFill>
              </a:rPr>
              <a:t>s a war correspondent. </a:t>
            </a:r>
          </a:p>
        </p:txBody>
      </p:sp>
      <p:sp>
        <p:nvSpPr>
          <p:cNvPr id="4" name="Oval 3"/>
          <p:cNvSpPr/>
          <p:nvPr/>
        </p:nvSpPr>
        <p:spPr>
          <a:xfrm rot="10800000" flipV="1">
            <a:off x="995807" y="3078480"/>
            <a:ext cx="487680" cy="39624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 flipV="1">
            <a:off x="995807" y="4958080"/>
            <a:ext cx="487680" cy="39624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466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5807" y="1027664"/>
            <a:ext cx="7024744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Speed Read 3A </a:t>
            </a:r>
            <a:br>
              <a:rPr lang="en-US" sz="3200" b="1" dirty="0" smtClean="0"/>
            </a:br>
            <a:r>
              <a:rPr lang="en-US" sz="3200" b="1" i="1" dirty="0" smtClean="0"/>
              <a:t>Winston Churchill – </a:t>
            </a:r>
            <a:r>
              <a:rPr lang="en-US" sz="3200" b="1" dirty="0" smtClean="0"/>
              <a:t>Recalling Facts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5807" y="2305050"/>
            <a:ext cx="3450069" cy="3802848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5. After the Boer War, Churchill</a:t>
            </a:r>
          </a:p>
          <a:p>
            <a:pPr marL="525780" indent="-457200">
              <a:buAutoNum type="alphaLcPeriod"/>
            </a:pPr>
            <a:r>
              <a:rPr lang="en-US" sz="2000" b="1" dirty="0">
                <a:solidFill>
                  <a:srgbClr val="0070C0"/>
                </a:solidFill>
              </a:rPr>
              <a:t>b</a:t>
            </a:r>
            <a:r>
              <a:rPr lang="en-US" sz="2000" b="1" dirty="0" smtClean="0">
                <a:solidFill>
                  <a:srgbClr val="0070C0"/>
                </a:solidFill>
              </a:rPr>
              <a:t>ecame a member of Parliament.</a:t>
            </a:r>
          </a:p>
          <a:p>
            <a:pPr marL="525780" indent="-457200">
              <a:buAutoNum type="alphaLcPeriod"/>
            </a:pPr>
            <a:r>
              <a:rPr lang="en-US" sz="2000" b="1" dirty="0">
                <a:solidFill>
                  <a:srgbClr val="0070C0"/>
                </a:solidFill>
              </a:rPr>
              <a:t>t</a:t>
            </a:r>
            <a:r>
              <a:rPr lang="en-US" sz="2000" b="1" dirty="0" smtClean="0">
                <a:solidFill>
                  <a:srgbClr val="0070C0"/>
                </a:solidFill>
              </a:rPr>
              <a:t>urned to writing.</a:t>
            </a:r>
          </a:p>
          <a:p>
            <a:pPr marL="525780" indent="-457200">
              <a:buAutoNum type="alphaLcPeriod"/>
            </a:pPr>
            <a:r>
              <a:rPr lang="en-US" sz="2000" b="1" dirty="0">
                <a:solidFill>
                  <a:srgbClr val="0070C0"/>
                </a:solidFill>
              </a:rPr>
              <a:t>r</a:t>
            </a:r>
            <a:r>
              <a:rPr lang="en-US" sz="2000" b="1" dirty="0" smtClean="0">
                <a:solidFill>
                  <a:srgbClr val="0070C0"/>
                </a:solidFill>
              </a:rPr>
              <a:t>etired.		</a:t>
            </a:r>
          </a:p>
          <a:p>
            <a:pPr marL="525780" indent="-457200">
              <a:buAutoNum type="alphaLcPeriod"/>
            </a:pPr>
            <a:endParaRPr lang="en-US" sz="2000" b="1" dirty="0">
              <a:solidFill>
                <a:srgbClr val="0070C0"/>
              </a:solidFill>
            </a:endParaRPr>
          </a:p>
          <a:p>
            <a:pPr marL="525780" indent="-457200">
              <a:buAutoNum type="alphaLcPeriod"/>
            </a:pPr>
            <a:endParaRPr lang="en-US" sz="2000" b="1" dirty="0" smtClean="0">
              <a:solidFill>
                <a:srgbClr val="0070C0"/>
              </a:solidFill>
            </a:endParaRPr>
          </a:p>
          <a:p>
            <a:pPr marL="525780" indent="-457200">
              <a:buAutoNum type="alphaLcPeriod"/>
            </a:pPr>
            <a:endParaRPr lang="en-US" sz="2000" b="1" dirty="0">
              <a:solidFill>
                <a:srgbClr val="0070C0"/>
              </a:solidFill>
            </a:endParaRPr>
          </a:p>
          <a:p>
            <a:pPr marL="68580" indent="0">
              <a:buNone/>
            </a:pPr>
            <a:r>
              <a:rPr lang="en-US" sz="2000" b="1" dirty="0" smtClean="0">
                <a:solidFill>
                  <a:schemeClr val="accent3"/>
                </a:solidFill>
              </a:rPr>
              <a:t>Explain your answers.</a:t>
            </a:r>
            <a:endParaRPr lang="en-US" sz="2000" b="1" dirty="0">
              <a:solidFill>
                <a:schemeClr val="accent3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 rot="10800000" flipV="1">
            <a:off x="995807" y="2977230"/>
            <a:ext cx="487680" cy="39624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483" y="2733040"/>
            <a:ext cx="3460214" cy="25410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861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5807" y="1027664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/>
              <a:t>Speed Read 3A </a:t>
            </a:r>
            <a:br>
              <a:rPr lang="en-US" sz="3200" b="1" dirty="0" smtClean="0"/>
            </a:br>
            <a:r>
              <a:rPr lang="en-US" sz="3200" b="1" i="1" dirty="0" smtClean="0"/>
              <a:t>Winston Churchill – </a:t>
            </a:r>
            <a:r>
              <a:rPr lang="en-US" sz="3200" b="1" dirty="0" smtClean="0"/>
              <a:t>Understanding Ideas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5807" y="2305050"/>
            <a:ext cx="7091083" cy="3802848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sz="2000" b="1" dirty="0">
                <a:solidFill>
                  <a:srgbClr val="0070C0"/>
                </a:solidFill>
              </a:rPr>
              <a:t>6</a:t>
            </a:r>
            <a:r>
              <a:rPr lang="en-US" sz="2000" b="1" dirty="0" smtClean="0">
                <a:solidFill>
                  <a:srgbClr val="0070C0"/>
                </a:solidFill>
              </a:rPr>
              <a:t>. You can conclude from the article that Winston Churchill’s mother, Jennie Jerome, was </a:t>
            </a:r>
          </a:p>
          <a:p>
            <a:pPr marL="525780" indent="-457200">
              <a:buAutoNum type="alphaLcPeriod"/>
            </a:pPr>
            <a:r>
              <a:rPr lang="en-US" sz="2000" b="1" dirty="0" smtClean="0">
                <a:solidFill>
                  <a:srgbClr val="0070C0"/>
                </a:solidFill>
              </a:rPr>
              <a:t>French.</a:t>
            </a:r>
          </a:p>
          <a:p>
            <a:pPr marL="525780" indent="-457200">
              <a:buAutoNum type="alphaLcPeriod"/>
            </a:pPr>
            <a:r>
              <a:rPr lang="en-US" sz="2000" b="1" dirty="0" smtClean="0">
                <a:solidFill>
                  <a:srgbClr val="0070C0"/>
                </a:solidFill>
              </a:rPr>
              <a:t>American.</a:t>
            </a:r>
          </a:p>
          <a:p>
            <a:pPr marL="525780" indent="-457200">
              <a:buAutoNum type="alphaLcPeriod"/>
            </a:pPr>
            <a:r>
              <a:rPr lang="en-US" sz="2000" b="1" dirty="0" smtClean="0">
                <a:solidFill>
                  <a:srgbClr val="0070C0"/>
                </a:solidFill>
              </a:rPr>
              <a:t>English.			</a:t>
            </a:r>
            <a:r>
              <a:rPr lang="en-US" sz="2000" b="1" dirty="0" smtClean="0">
                <a:solidFill>
                  <a:schemeClr val="accent3"/>
                </a:solidFill>
              </a:rPr>
              <a:t>Explain your answers.</a:t>
            </a:r>
            <a:endParaRPr lang="en-US" sz="2000" b="1" dirty="0">
              <a:solidFill>
                <a:schemeClr val="accent3"/>
              </a:solidFill>
            </a:endParaRPr>
          </a:p>
          <a:p>
            <a:pPr marL="68580" indent="0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7. As a young boy, Churchill was</a:t>
            </a:r>
          </a:p>
          <a:p>
            <a:pPr marL="525780" indent="-457200">
              <a:buAutoNum type="alphaLcPeriod"/>
            </a:pPr>
            <a:r>
              <a:rPr lang="en-US" sz="2000" b="1" dirty="0">
                <a:solidFill>
                  <a:srgbClr val="0070C0"/>
                </a:solidFill>
              </a:rPr>
              <a:t>a</a:t>
            </a:r>
            <a:r>
              <a:rPr lang="en-US" sz="2000" b="1" dirty="0" smtClean="0">
                <a:solidFill>
                  <a:srgbClr val="0070C0"/>
                </a:solidFill>
              </a:rPr>
              <a:t> poor student.</a:t>
            </a:r>
          </a:p>
          <a:p>
            <a:pPr marL="525780" indent="-457200">
              <a:buAutoNum type="alphaLcPeriod"/>
            </a:pPr>
            <a:r>
              <a:rPr lang="en-US" sz="2000" b="1" dirty="0">
                <a:solidFill>
                  <a:srgbClr val="0070C0"/>
                </a:solidFill>
              </a:rPr>
              <a:t>d</a:t>
            </a:r>
            <a:r>
              <a:rPr lang="en-US" sz="2000" b="1" dirty="0" smtClean="0">
                <a:solidFill>
                  <a:srgbClr val="0070C0"/>
                </a:solidFill>
              </a:rPr>
              <a:t>isobedient.</a:t>
            </a:r>
          </a:p>
          <a:p>
            <a:pPr marL="525780" indent="-457200">
              <a:buAutoNum type="alphaLcPeriod"/>
            </a:pPr>
            <a:r>
              <a:rPr lang="en-US" sz="2000" b="1" dirty="0">
                <a:solidFill>
                  <a:srgbClr val="0070C0"/>
                </a:solidFill>
              </a:rPr>
              <a:t>g</a:t>
            </a:r>
            <a:r>
              <a:rPr lang="en-US" sz="2000" b="1" dirty="0" smtClean="0">
                <a:solidFill>
                  <a:srgbClr val="0070C0"/>
                </a:solidFill>
              </a:rPr>
              <a:t>ood at sports.</a:t>
            </a:r>
          </a:p>
          <a:p>
            <a:pPr marL="68580" indent="0">
              <a:buNone/>
            </a:pPr>
            <a:endParaRPr lang="en-US" sz="2000" b="1" dirty="0" smtClean="0">
              <a:solidFill>
                <a:srgbClr val="0070C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 rot="10800000" flipV="1">
            <a:off x="995807" y="3378200"/>
            <a:ext cx="487680" cy="39624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 flipV="1">
            <a:off x="995807" y="4470400"/>
            <a:ext cx="487680" cy="39624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3282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5807" y="1027664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/>
              <a:t>Speed Read 3A </a:t>
            </a:r>
            <a:br>
              <a:rPr lang="en-US" sz="3200" b="1" dirty="0" smtClean="0"/>
            </a:br>
            <a:r>
              <a:rPr lang="en-US" sz="3200" b="1" i="1" dirty="0" smtClean="0"/>
              <a:t>Winston Churchill – </a:t>
            </a:r>
            <a:r>
              <a:rPr lang="en-US" sz="3200" b="1" dirty="0" smtClean="0"/>
              <a:t>Understanding Ideas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5807" y="2305050"/>
            <a:ext cx="7091083" cy="3802848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8. Churchill considered the study of English</a:t>
            </a:r>
          </a:p>
          <a:p>
            <a:pPr marL="525780" indent="-457200">
              <a:buAutoNum type="alphaLcPeriod"/>
            </a:pPr>
            <a:r>
              <a:rPr lang="en-US" sz="2000" b="1" dirty="0" smtClean="0">
                <a:solidFill>
                  <a:srgbClr val="0070C0"/>
                </a:solidFill>
              </a:rPr>
              <a:t>boring.</a:t>
            </a:r>
          </a:p>
          <a:p>
            <a:pPr marL="525780" indent="-457200">
              <a:buAutoNum type="alphaLcPeriod"/>
            </a:pPr>
            <a:r>
              <a:rPr lang="en-US" sz="2000" b="1" dirty="0">
                <a:solidFill>
                  <a:srgbClr val="0070C0"/>
                </a:solidFill>
              </a:rPr>
              <a:t>u</a:t>
            </a:r>
            <a:r>
              <a:rPr lang="en-US" sz="2000" b="1" dirty="0" smtClean="0">
                <a:solidFill>
                  <a:srgbClr val="0070C0"/>
                </a:solidFill>
              </a:rPr>
              <a:t>seless.</a:t>
            </a:r>
          </a:p>
          <a:p>
            <a:pPr marL="525780" indent="-457200">
              <a:buAutoNum type="alphaLcPeriod"/>
            </a:pPr>
            <a:r>
              <a:rPr lang="en-US" sz="2000" b="1" dirty="0">
                <a:solidFill>
                  <a:srgbClr val="0070C0"/>
                </a:solidFill>
              </a:rPr>
              <a:t>v</a:t>
            </a:r>
            <a:r>
              <a:rPr lang="en-US" sz="2000" b="1" dirty="0" smtClean="0">
                <a:solidFill>
                  <a:srgbClr val="0070C0"/>
                </a:solidFill>
              </a:rPr>
              <a:t>aluable.		</a:t>
            </a:r>
            <a:r>
              <a:rPr lang="en-US" sz="2000" b="1" dirty="0" smtClean="0">
                <a:solidFill>
                  <a:schemeClr val="accent3"/>
                </a:solidFill>
              </a:rPr>
              <a:t>Explain your answers.</a:t>
            </a:r>
          </a:p>
          <a:p>
            <a:pPr marL="68580" indent="0">
              <a:buNone/>
            </a:pPr>
            <a:endParaRPr lang="en-US" sz="2000" b="1" dirty="0" smtClean="0">
              <a:solidFill>
                <a:srgbClr val="94C600"/>
              </a:solidFill>
            </a:endParaRPr>
          </a:p>
          <a:p>
            <a:pPr marL="68580" indent="0">
              <a:buNone/>
            </a:pPr>
            <a:r>
              <a:rPr lang="en-US" sz="2000" b="1" dirty="0" smtClean="0">
                <a:solidFill>
                  <a:srgbClr val="94C600"/>
                </a:solidFill>
              </a:rPr>
              <a:t>9</a:t>
            </a:r>
            <a:r>
              <a:rPr lang="en-US" sz="2000" b="1" dirty="0" smtClean="0">
                <a:solidFill>
                  <a:srgbClr val="3366FF"/>
                </a:solidFill>
              </a:rPr>
              <a:t>. </a:t>
            </a:r>
            <a:r>
              <a:rPr lang="en-US" sz="2000" b="1" dirty="0">
                <a:solidFill>
                  <a:srgbClr val="0070C0"/>
                </a:solidFill>
              </a:rPr>
              <a:t>The British people admired Churchill for his</a:t>
            </a:r>
          </a:p>
          <a:p>
            <a:pPr marL="525780" indent="-457200">
              <a:buAutoNum type="alphaLcPeriod"/>
            </a:pPr>
            <a:r>
              <a:rPr lang="en-US" sz="2000" b="1" dirty="0">
                <a:solidFill>
                  <a:srgbClr val="0070C0"/>
                </a:solidFill>
              </a:rPr>
              <a:t>n</a:t>
            </a:r>
            <a:r>
              <a:rPr lang="en-US" sz="2000" b="1" dirty="0" smtClean="0">
                <a:solidFill>
                  <a:srgbClr val="0070C0"/>
                </a:solidFill>
              </a:rPr>
              <a:t>oble </a:t>
            </a:r>
            <a:r>
              <a:rPr lang="en-US" sz="2000" b="1" dirty="0">
                <a:solidFill>
                  <a:srgbClr val="0070C0"/>
                </a:solidFill>
              </a:rPr>
              <a:t>background.</a:t>
            </a:r>
          </a:p>
          <a:p>
            <a:pPr marL="525780" indent="-457200">
              <a:buAutoNum type="alphaLcPeriod"/>
            </a:pPr>
            <a:r>
              <a:rPr lang="en-US" sz="2000" b="1" dirty="0" smtClean="0">
                <a:solidFill>
                  <a:srgbClr val="0070C0"/>
                </a:solidFill>
              </a:rPr>
              <a:t>military </a:t>
            </a:r>
            <a:r>
              <a:rPr lang="en-US" sz="2000" b="1" dirty="0">
                <a:solidFill>
                  <a:srgbClr val="0070C0"/>
                </a:solidFill>
              </a:rPr>
              <a:t>skills.</a:t>
            </a:r>
          </a:p>
          <a:p>
            <a:pPr marL="525780" indent="-457200">
              <a:buAutoNum type="alphaLcPeriod"/>
            </a:pPr>
            <a:r>
              <a:rPr lang="en-US" sz="2000" b="1" dirty="0">
                <a:solidFill>
                  <a:srgbClr val="0070C0"/>
                </a:solidFill>
              </a:rPr>
              <a:t>a</a:t>
            </a:r>
            <a:r>
              <a:rPr lang="en-US" sz="2000" b="1" dirty="0" smtClean="0">
                <a:solidFill>
                  <a:srgbClr val="0070C0"/>
                </a:solidFill>
              </a:rPr>
              <a:t>bility </a:t>
            </a:r>
            <a:r>
              <a:rPr lang="en-US" sz="2000" b="1" dirty="0">
                <a:solidFill>
                  <a:srgbClr val="0070C0"/>
                </a:solidFill>
              </a:rPr>
              <a:t>to change careers.</a:t>
            </a:r>
          </a:p>
          <a:p>
            <a:pPr marL="68580" indent="0">
              <a:buNone/>
            </a:pPr>
            <a:endParaRPr lang="en-US" sz="2000" b="1" dirty="0" smtClean="0">
              <a:solidFill>
                <a:srgbClr val="0070C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 rot="10800000" flipV="1">
            <a:off x="995807" y="3378200"/>
            <a:ext cx="487680" cy="39624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 flipV="1">
            <a:off x="914527" y="4846320"/>
            <a:ext cx="487680" cy="39624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crystalanneyoung@gmail.com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5317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1561</TotalTime>
  <Words>470</Words>
  <Application>Microsoft Office PowerPoint</Application>
  <PresentationFormat>On-screen Show (4:3)</PresentationFormat>
  <Paragraphs>107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Austin</vt:lpstr>
      <vt:lpstr>RWG 6D</vt:lpstr>
      <vt:lpstr>Class Description &amp; Lesson Purpose</vt:lpstr>
      <vt:lpstr>Winston Churchill</vt:lpstr>
      <vt:lpstr>Speed Read 3A  Winston Churchill</vt:lpstr>
      <vt:lpstr>Speed Read 3A  Winston Churchill – Recalling Facts</vt:lpstr>
      <vt:lpstr>Speed Read 3A  Winston Churchill – Recalling Facts</vt:lpstr>
      <vt:lpstr>Speed Read 3A  Winston Churchill – Recalling Facts</vt:lpstr>
      <vt:lpstr>Speed Read 3A  Winston Churchill – Understanding Ideas</vt:lpstr>
      <vt:lpstr>Speed Read 3A  Winston Churchill – Understanding Ideas</vt:lpstr>
      <vt:lpstr>Speed Read 3A  Winston Churchill – Understanding Ideas</vt:lpstr>
      <vt:lpstr>To Learn More . . . Search: </vt:lpstr>
      <vt:lpstr>Images &amp; Sites Used in Today’s Lesson</vt:lpstr>
    </vt:vector>
  </TitlesOfParts>
  <Company>AEI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RWG 6D</dc:title>
  <dc:creator>Crystal Young</dc:creator>
  <cp:lastModifiedBy> Michael Young</cp:lastModifiedBy>
  <cp:revision>192</cp:revision>
  <dcterms:created xsi:type="dcterms:W3CDTF">2011-06-25T22:17:52Z</dcterms:created>
  <dcterms:modified xsi:type="dcterms:W3CDTF">2011-09-20T18:36:34Z</dcterms:modified>
</cp:coreProperties>
</file>